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4" r:id="rId6"/>
    <p:sldId id="260" r:id="rId7"/>
    <p:sldId id="263" r:id="rId8"/>
    <p:sldId id="262" r:id="rId9"/>
    <p:sldId id="26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4" d="100"/>
          <a:sy n="104" d="100"/>
        </p:scale>
        <p:origin x="14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E86BCD0-72E9-422D-8C1D-AB433061A569}"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10F7FC-67C8-48A8-9FB9-689BDACACE0E}" type="slidenum">
              <a:rPr lang="en-US" smtClean="0"/>
              <a:t>‹#›</a:t>
            </a:fld>
            <a:endParaRPr lang="en-US"/>
          </a:p>
        </p:txBody>
      </p:sp>
    </p:spTree>
    <p:extLst>
      <p:ext uri="{BB962C8B-B14F-4D97-AF65-F5344CB8AC3E}">
        <p14:creationId xmlns:p14="http://schemas.microsoft.com/office/powerpoint/2010/main" val="305260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86BCD0-72E9-422D-8C1D-AB433061A569}"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10F7FC-67C8-48A8-9FB9-689BDACACE0E}" type="slidenum">
              <a:rPr lang="en-US" smtClean="0"/>
              <a:t>‹#›</a:t>
            </a:fld>
            <a:endParaRPr lang="en-US"/>
          </a:p>
        </p:txBody>
      </p:sp>
    </p:spTree>
    <p:extLst>
      <p:ext uri="{BB962C8B-B14F-4D97-AF65-F5344CB8AC3E}">
        <p14:creationId xmlns:p14="http://schemas.microsoft.com/office/powerpoint/2010/main" val="120415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86BCD0-72E9-422D-8C1D-AB433061A569}"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10F7FC-67C8-48A8-9FB9-689BDACACE0E}" type="slidenum">
              <a:rPr lang="en-US" smtClean="0"/>
              <a:t>‹#›</a:t>
            </a:fld>
            <a:endParaRPr lang="en-US"/>
          </a:p>
        </p:txBody>
      </p:sp>
    </p:spTree>
    <p:extLst>
      <p:ext uri="{BB962C8B-B14F-4D97-AF65-F5344CB8AC3E}">
        <p14:creationId xmlns:p14="http://schemas.microsoft.com/office/powerpoint/2010/main" val="4257834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86BCD0-72E9-422D-8C1D-AB433061A569}"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10F7FC-67C8-48A8-9FB9-689BDACACE0E}" type="slidenum">
              <a:rPr lang="en-US" smtClean="0"/>
              <a:t>‹#›</a:t>
            </a:fld>
            <a:endParaRPr lang="en-US"/>
          </a:p>
        </p:txBody>
      </p:sp>
    </p:spTree>
    <p:extLst>
      <p:ext uri="{BB962C8B-B14F-4D97-AF65-F5344CB8AC3E}">
        <p14:creationId xmlns:p14="http://schemas.microsoft.com/office/powerpoint/2010/main" val="1059283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86BCD0-72E9-422D-8C1D-AB433061A569}"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10F7FC-67C8-48A8-9FB9-689BDACACE0E}" type="slidenum">
              <a:rPr lang="en-US" smtClean="0"/>
              <a:t>‹#›</a:t>
            </a:fld>
            <a:endParaRPr lang="en-US"/>
          </a:p>
        </p:txBody>
      </p:sp>
    </p:spTree>
    <p:extLst>
      <p:ext uri="{BB962C8B-B14F-4D97-AF65-F5344CB8AC3E}">
        <p14:creationId xmlns:p14="http://schemas.microsoft.com/office/powerpoint/2010/main" val="15721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86BCD0-72E9-422D-8C1D-AB433061A569}" type="datetimeFigureOut">
              <a:rPr lang="en-US" smtClean="0"/>
              <a:t>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10F7FC-67C8-48A8-9FB9-689BDACACE0E}" type="slidenum">
              <a:rPr lang="en-US" smtClean="0"/>
              <a:t>‹#›</a:t>
            </a:fld>
            <a:endParaRPr lang="en-US"/>
          </a:p>
        </p:txBody>
      </p:sp>
    </p:spTree>
    <p:extLst>
      <p:ext uri="{BB962C8B-B14F-4D97-AF65-F5344CB8AC3E}">
        <p14:creationId xmlns:p14="http://schemas.microsoft.com/office/powerpoint/2010/main" val="363771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86BCD0-72E9-422D-8C1D-AB433061A569}" type="datetimeFigureOut">
              <a:rPr lang="en-US" smtClean="0"/>
              <a:t>2/21/2019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10F7FC-67C8-48A8-9FB9-689BDACACE0E}" type="slidenum">
              <a:rPr lang="en-US" smtClean="0"/>
              <a:t>‹#›</a:t>
            </a:fld>
            <a:endParaRPr lang="en-US"/>
          </a:p>
        </p:txBody>
      </p:sp>
    </p:spTree>
    <p:extLst>
      <p:ext uri="{BB962C8B-B14F-4D97-AF65-F5344CB8AC3E}">
        <p14:creationId xmlns:p14="http://schemas.microsoft.com/office/powerpoint/2010/main" val="3169049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86BCD0-72E9-422D-8C1D-AB433061A569}" type="datetimeFigureOut">
              <a:rPr lang="en-US" smtClean="0"/>
              <a:t>2/21/2019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10F7FC-67C8-48A8-9FB9-689BDACACE0E}" type="slidenum">
              <a:rPr lang="en-US" smtClean="0"/>
              <a:t>‹#›</a:t>
            </a:fld>
            <a:endParaRPr lang="en-US"/>
          </a:p>
        </p:txBody>
      </p:sp>
    </p:spTree>
    <p:extLst>
      <p:ext uri="{BB962C8B-B14F-4D97-AF65-F5344CB8AC3E}">
        <p14:creationId xmlns:p14="http://schemas.microsoft.com/office/powerpoint/2010/main" val="4210598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86BCD0-72E9-422D-8C1D-AB433061A569}" type="datetimeFigureOut">
              <a:rPr lang="en-US" smtClean="0"/>
              <a:t>2/21/2019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10F7FC-67C8-48A8-9FB9-689BDACACE0E}" type="slidenum">
              <a:rPr lang="en-US" smtClean="0"/>
              <a:t>‹#›</a:t>
            </a:fld>
            <a:endParaRPr lang="en-US"/>
          </a:p>
        </p:txBody>
      </p:sp>
    </p:spTree>
    <p:extLst>
      <p:ext uri="{BB962C8B-B14F-4D97-AF65-F5344CB8AC3E}">
        <p14:creationId xmlns:p14="http://schemas.microsoft.com/office/powerpoint/2010/main" val="4222241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86BCD0-72E9-422D-8C1D-AB433061A569}" type="datetimeFigureOut">
              <a:rPr lang="en-US" smtClean="0"/>
              <a:t>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10F7FC-67C8-48A8-9FB9-689BDACACE0E}" type="slidenum">
              <a:rPr lang="en-US" smtClean="0"/>
              <a:t>‹#›</a:t>
            </a:fld>
            <a:endParaRPr lang="en-US"/>
          </a:p>
        </p:txBody>
      </p:sp>
    </p:spTree>
    <p:extLst>
      <p:ext uri="{BB962C8B-B14F-4D97-AF65-F5344CB8AC3E}">
        <p14:creationId xmlns:p14="http://schemas.microsoft.com/office/powerpoint/2010/main" val="978541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86BCD0-72E9-422D-8C1D-AB433061A569}" type="datetimeFigureOut">
              <a:rPr lang="en-US" smtClean="0"/>
              <a:t>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10F7FC-67C8-48A8-9FB9-689BDACACE0E}" type="slidenum">
              <a:rPr lang="en-US" smtClean="0"/>
              <a:t>‹#›</a:t>
            </a:fld>
            <a:endParaRPr lang="en-US"/>
          </a:p>
        </p:txBody>
      </p:sp>
    </p:spTree>
    <p:extLst>
      <p:ext uri="{BB962C8B-B14F-4D97-AF65-F5344CB8AC3E}">
        <p14:creationId xmlns:p14="http://schemas.microsoft.com/office/powerpoint/2010/main" val="703845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86BCD0-72E9-422D-8C1D-AB433061A569}" type="datetimeFigureOut">
              <a:rPr lang="en-US" smtClean="0"/>
              <a:t>2/21/2019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10F7FC-67C8-48A8-9FB9-689BDACACE0E}" type="slidenum">
              <a:rPr lang="en-US" smtClean="0"/>
              <a:t>‹#›</a:t>
            </a:fld>
            <a:endParaRPr lang="en-US"/>
          </a:p>
        </p:txBody>
      </p:sp>
    </p:spTree>
    <p:extLst>
      <p:ext uri="{BB962C8B-B14F-4D97-AF65-F5344CB8AC3E}">
        <p14:creationId xmlns:p14="http://schemas.microsoft.com/office/powerpoint/2010/main" val="1950891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877454" y="304801"/>
            <a:ext cx="6378694" cy="707886"/>
          </a:xfrm>
          <a:prstGeom prst="rect">
            <a:avLst/>
          </a:prstGeom>
          <a:noFill/>
        </p:spPr>
        <p:txBody>
          <a:bodyPr wrap="square" rtlCol="0" anchor="t">
            <a:spAutoFit/>
          </a:bodyPr>
          <a:lstStyle/>
          <a:p>
            <a:r>
              <a:rPr lang="en-US" sz="4000" b="1" dirty="0">
                <a:solidFill>
                  <a:schemeClr val="bg1"/>
                </a:solidFill>
                <a:latin typeface="Georgia Pro Black"/>
              </a:rPr>
              <a:t>The Place Matters</a:t>
            </a:r>
            <a:endParaRPr lang="en-US" sz="4000" dirty="0">
              <a:solidFill>
                <a:schemeClr val="bg1"/>
              </a:solidFill>
              <a:latin typeface="Georgia Pro Black"/>
              <a:cs typeface="Calibri" panose="020F0502020204030204"/>
            </a:endParaRPr>
          </a:p>
        </p:txBody>
      </p:sp>
      <p:sp>
        <p:nvSpPr>
          <p:cNvPr id="5" name="TextBox 4"/>
          <p:cNvSpPr txBox="1"/>
          <p:nvPr/>
        </p:nvSpPr>
        <p:spPr>
          <a:xfrm>
            <a:off x="618836" y="5029200"/>
            <a:ext cx="11111345" cy="1292662"/>
          </a:xfrm>
          <a:prstGeom prst="rect">
            <a:avLst/>
          </a:prstGeom>
          <a:noFill/>
        </p:spPr>
        <p:txBody>
          <a:bodyPr wrap="square" rtlCol="0">
            <a:spAutoFit/>
          </a:bodyPr>
          <a:lstStyle/>
          <a:p>
            <a:r>
              <a:rPr lang="en-US" sz="2000" b="1" dirty="0">
                <a:solidFill>
                  <a:schemeClr val="bg1"/>
                </a:solidFill>
              </a:rPr>
              <a:t>Presenters: Prof. Jessica Sparks, Assistant Professor, Journalism Mass Communications Department</a:t>
            </a:r>
            <a:br>
              <a:rPr lang="en-US" sz="2000" b="1" dirty="0">
                <a:solidFill>
                  <a:schemeClr val="bg1"/>
                </a:solidFill>
              </a:rPr>
            </a:br>
            <a:r>
              <a:rPr lang="en-US" sz="2000" b="1" dirty="0">
                <a:solidFill>
                  <a:schemeClr val="bg1"/>
                </a:solidFill>
              </a:rPr>
              <a:t>	      Prof. Melanie Smith, Study Abroad Coordinator, Adjunct Instructor</a:t>
            </a:r>
          </a:p>
          <a:p>
            <a:r>
              <a:rPr lang="en-US" sz="2000" b="1" dirty="0">
                <a:solidFill>
                  <a:schemeClr val="bg1"/>
                </a:solidFill>
              </a:rPr>
              <a:t>	      Savannah State University</a:t>
            </a:r>
          </a:p>
          <a:p>
            <a:endParaRPr lang="en-US" dirty="0"/>
          </a:p>
        </p:txBody>
      </p:sp>
      <p:sp>
        <p:nvSpPr>
          <p:cNvPr id="2" name="TextBox 1">
            <a:extLst>
              <a:ext uri="{FF2B5EF4-FFF2-40B4-BE49-F238E27FC236}">
                <a16:creationId xmlns:a16="http://schemas.microsoft.com/office/drawing/2014/main" id="{E5E2C26C-EB25-45D8-A512-06253FA48E24}"/>
              </a:ext>
            </a:extLst>
          </p:cNvPr>
          <p:cNvSpPr txBox="1"/>
          <p:nvPr/>
        </p:nvSpPr>
        <p:spPr>
          <a:xfrm>
            <a:off x="936885" y="814465"/>
            <a:ext cx="7107833"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FFFFFF"/>
                </a:solidFill>
                <a:latin typeface="Georgia Pro"/>
                <a:cs typeface="Segoe UI"/>
              </a:rPr>
              <a:t>How to encourage cultural interactions </a:t>
            </a:r>
            <a:endParaRPr lang="en-US" sz="2000">
              <a:solidFill>
                <a:srgbClr val="000000"/>
              </a:solidFill>
              <a:latin typeface="Georgia Pro"/>
              <a:cs typeface="Segoe UI"/>
            </a:endParaRPr>
          </a:p>
          <a:p>
            <a:r>
              <a:rPr lang="en-US" sz="2400" b="1" dirty="0">
                <a:solidFill>
                  <a:srgbClr val="FFFFFF"/>
                </a:solidFill>
                <a:latin typeface="Georgia Pro"/>
                <a:cs typeface="Segoe UI"/>
              </a:rPr>
              <a:t>through study abroad </a:t>
            </a:r>
            <a:r>
              <a:rPr lang="en-US" sz="2000" dirty="0">
                <a:latin typeface="Georgia Pro"/>
                <a:cs typeface="Segoe UI"/>
              </a:rPr>
              <a:t>​</a:t>
            </a:r>
            <a:endParaRPr lang="en-US" sz="2000">
              <a:latin typeface="Georgia Pro"/>
              <a:cs typeface="Calibri" panose="020F0502020204030204"/>
            </a:endParaRPr>
          </a:p>
        </p:txBody>
      </p:sp>
    </p:spTree>
    <p:extLst>
      <p:ext uri="{BB962C8B-B14F-4D97-AF65-F5344CB8AC3E}">
        <p14:creationId xmlns:p14="http://schemas.microsoft.com/office/powerpoint/2010/main" val="184375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2773" y="4726709"/>
            <a:ext cx="3086100" cy="2057400"/>
          </a:xfrm>
          <a:prstGeom prst="rect">
            <a:avLst/>
          </a:prstGeom>
          <a:ln w="12700">
            <a:solidFill>
              <a:schemeClr val="tx1"/>
            </a:solidFill>
          </a:ln>
        </p:spPr>
      </p:pic>
      <p:sp>
        <p:nvSpPr>
          <p:cNvPr id="5" name="TextBox 4"/>
          <p:cNvSpPr txBox="1"/>
          <p:nvPr/>
        </p:nvSpPr>
        <p:spPr>
          <a:xfrm>
            <a:off x="406400" y="350982"/>
            <a:ext cx="2483499" cy="400110"/>
          </a:xfrm>
          <a:prstGeom prst="rect">
            <a:avLst/>
          </a:prstGeom>
          <a:noFill/>
        </p:spPr>
        <p:txBody>
          <a:bodyPr wrap="square" rtlCol="0" anchor="t">
            <a:spAutoFit/>
          </a:bodyPr>
          <a:lstStyle/>
          <a:p>
            <a:r>
              <a:rPr lang="en-US" sz="2000" dirty="0">
                <a:cs typeface="Calibri"/>
              </a:rPr>
              <a:t>Planning</a:t>
            </a:r>
          </a:p>
        </p:txBody>
      </p:sp>
      <p:sp>
        <p:nvSpPr>
          <p:cNvPr id="2" name="TextBox 1">
            <a:extLst>
              <a:ext uri="{FF2B5EF4-FFF2-40B4-BE49-F238E27FC236}">
                <a16:creationId xmlns:a16="http://schemas.microsoft.com/office/drawing/2014/main" id="{03DCD04E-C9B2-4390-8573-4F39228EA101}"/>
              </a:ext>
            </a:extLst>
          </p:cNvPr>
          <p:cNvSpPr txBox="1"/>
          <p:nvPr/>
        </p:nvSpPr>
        <p:spPr>
          <a:xfrm>
            <a:off x="2492829" y="1474237"/>
            <a:ext cx="4974771"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3" name="TextBox 2">
            <a:extLst>
              <a:ext uri="{FF2B5EF4-FFF2-40B4-BE49-F238E27FC236}">
                <a16:creationId xmlns:a16="http://schemas.microsoft.com/office/drawing/2014/main" id="{D302898D-641A-42B3-AEE4-1F388BBDFCAB}"/>
              </a:ext>
            </a:extLst>
          </p:cNvPr>
          <p:cNvSpPr txBox="1"/>
          <p:nvPr/>
        </p:nvSpPr>
        <p:spPr>
          <a:xfrm>
            <a:off x="1007706" y="1112676"/>
            <a:ext cx="8599572" cy="175432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dirty="0">
                <a:cs typeface="Calibri"/>
              </a:rPr>
              <a:t>Diversity exposure to students</a:t>
            </a:r>
          </a:p>
          <a:p>
            <a:pPr marL="285750" indent="-285750">
              <a:buFont typeface="Wingdings"/>
              <a:buChar char="§"/>
            </a:pPr>
            <a:r>
              <a:rPr lang="en-US" dirty="0">
                <a:cs typeface="Calibri"/>
              </a:rPr>
              <a:t>Journalism industry lacks African-American reporters</a:t>
            </a:r>
          </a:p>
          <a:p>
            <a:pPr marL="285750" indent="-285750">
              <a:buFont typeface="Wingdings"/>
              <a:buChar char="§"/>
            </a:pPr>
            <a:r>
              <a:rPr lang="en-US" dirty="0">
                <a:cs typeface="Calibri"/>
              </a:rPr>
              <a:t>Focus on reporting</a:t>
            </a:r>
          </a:p>
          <a:p>
            <a:pPr marL="285750" indent="-285750">
              <a:buFont typeface="Wingdings"/>
              <a:buChar char="§"/>
            </a:pPr>
            <a:r>
              <a:rPr lang="en-US" dirty="0">
                <a:cs typeface="Calibri"/>
              </a:rPr>
              <a:t>Syllabi required for study abroad application</a:t>
            </a:r>
          </a:p>
          <a:p>
            <a:pPr marL="285750" indent="-285750">
              <a:buFont typeface="Wingdings"/>
              <a:buChar char="§"/>
            </a:pPr>
            <a:r>
              <a:rPr lang="en-US" dirty="0">
                <a:cs typeface="Calibri"/>
              </a:rPr>
              <a:t>Met with La Voz Latina editor about location and publication needs</a:t>
            </a:r>
          </a:p>
          <a:p>
            <a:endParaRPr lang="en-US" dirty="0">
              <a:cs typeface="Calibri"/>
            </a:endParaRPr>
          </a:p>
        </p:txBody>
      </p:sp>
    </p:spTree>
    <p:extLst>
      <p:ext uri="{BB962C8B-B14F-4D97-AF65-F5344CB8AC3E}">
        <p14:creationId xmlns:p14="http://schemas.microsoft.com/office/powerpoint/2010/main" val="1533429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06400" y="350982"/>
            <a:ext cx="9753600" cy="369332"/>
          </a:xfrm>
          <a:prstGeom prst="rect">
            <a:avLst/>
          </a:prstGeom>
          <a:noFill/>
        </p:spPr>
        <p:txBody>
          <a:bodyPr wrap="square" rtlCol="0">
            <a:spAutoFit/>
          </a:bodyPr>
          <a:lstStyle/>
          <a:p>
            <a:r>
              <a:rPr lang="en-US" dirty="0"/>
              <a:t>Community Engagement</a:t>
            </a:r>
          </a:p>
        </p:txBody>
      </p:sp>
      <p:sp>
        <p:nvSpPr>
          <p:cNvPr id="2" name="TextBox 1">
            <a:extLst>
              <a:ext uri="{FF2B5EF4-FFF2-40B4-BE49-F238E27FC236}">
                <a16:creationId xmlns:a16="http://schemas.microsoft.com/office/drawing/2014/main" id="{B94B6815-F2E1-45F3-B1B9-A8698EFE43DD}"/>
              </a:ext>
            </a:extLst>
          </p:cNvPr>
          <p:cNvSpPr txBox="1"/>
          <p:nvPr/>
        </p:nvSpPr>
        <p:spPr>
          <a:xfrm>
            <a:off x="1240971" y="1007707"/>
            <a:ext cx="10310890" cy="203132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dirty="0">
                <a:cs typeface="Calibri"/>
              </a:rPr>
              <a:t>Learning objectives for the courses were updated to integrate Panamanian culture </a:t>
            </a:r>
            <a:endParaRPr lang="en-US" dirty="0"/>
          </a:p>
          <a:p>
            <a:pPr marL="285750" indent="-285750">
              <a:buFont typeface="Wingdings"/>
              <a:buChar char="§"/>
            </a:pPr>
            <a:r>
              <a:rPr lang="en-US" dirty="0">
                <a:cs typeface="Calibri"/>
              </a:rPr>
              <a:t>Incorporated La Voz Latin, La Isla magazine and Charleston Business Journal </a:t>
            </a:r>
          </a:p>
          <a:p>
            <a:pPr lvl="2" indent="-285750">
              <a:buFont typeface="Wingdings"/>
              <a:buChar char="§"/>
            </a:pPr>
            <a:r>
              <a:rPr lang="en-US" dirty="0">
                <a:cs typeface="Calibri"/>
              </a:rPr>
              <a:t>Members from each periodical met with the class prior to departure</a:t>
            </a:r>
            <a:endParaRPr lang="en-US">
              <a:cs typeface="Calibri" panose="020F0502020204030204"/>
            </a:endParaRPr>
          </a:p>
          <a:p>
            <a:pPr marL="285750" indent="-285750">
              <a:buFont typeface="Wingdings"/>
              <a:buChar char="§"/>
            </a:pPr>
            <a:r>
              <a:rPr lang="en-US" dirty="0">
                <a:cs typeface="Calibri" panose="020F0502020204030204"/>
              </a:rPr>
              <a:t>Two Panamanian natives visited with the students to discuss issues facing the citizens</a:t>
            </a:r>
          </a:p>
          <a:p>
            <a:pPr marL="285750" indent="-285750">
              <a:buFont typeface="Wingdings"/>
              <a:buChar char="§"/>
            </a:pPr>
            <a:r>
              <a:rPr lang="en-US" dirty="0">
                <a:cs typeface="Calibri" panose="020F0502020204030204"/>
              </a:rPr>
              <a:t>Visited Georgia Ports Authority for an overview of logistic operations and connections made with the Panama Canal</a:t>
            </a:r>
          </a:p>
          <a:p>
            <a:endParaRPr lang="en-US" dirty="0">
              <a:cs typeface="Calibri" panose="020F0502020204030204"/>
            </a:endParaRPr>
          </a:p>
        </p:txBody>
      </p:sp>
      <p:pic>
        <p:nvPicPr>
          <p:cNvPr id="3" name="Picture 5" descr="A picture containing indoor, wall&#10;&#10;Description generated with very high confidence">
            <a:extLst>
              <a:ext uri="{FF2B5EF4-FFF2-40B4-BE49-F238E27FC236}">
                <a16:creationId xmlns:a16="http://schemas.microsoft.com/office/drawing/2014/main" id="{FA0EF066-C1ED-4771-A138-8672517E6723}"/>
              </a:ext>
            </a:extLst>
          </p:cNvPr>
          <p:cNvPicPr>
            <a:picLocks noChangeAspect="1"/>
          </p:cNvPicPr>
          <p:nvPr/>
        </p:nvPicPr>
        <p:blipFill>
          <a:blip r:embed="rId2"/>
          <a:stretch>
            <a:fillRect/>
          </a:stretch>
        </p:blipFill>
        <p:spPr>
          <a:xfrm rot="10800000">
            <a:off x="7529946" y="3461039"/>
            <a:ext cx="4180608" cy="3135456"/>
          </a:xfrm>
          <a:prstGeom prst="rect">
            <a:avLst/>
          </a:prstGeom>
        </p:spPr>
      </p:pic>
      <p:pic>
        <p:nvPicPr>
          <p:cNvPr id="7" name="Picture 7" descr="A group of people posing for a photo&#10;&#10;Description generated with very high confidence">
            <a:extLst>
              <a:ext uri="{FF2B5EF4-FFF2-40B4-BE49-F238E27FC236}">
                <a16:creationId xmlns:a16="http://schemas.microsoft.com/office/drawing/2014/main" id="{F5694374-ED7A-4F7B-9040-D5CD1D12C278}"/>
              </a:ext>
            </a:extLst>
          </p:cNvPr>
          <p:cNvPicPr>
            <a:picLocks noChangeAspect="1"/>
          </p:cNvPicPr>
          <p:nvPr/>
        </p:nvPicPr>
        <p:blipFill>
          <a:blip r:embed="rId3"/>
          <a:stretch>
            <a:fillRect/>
          </a:stretch>
        </p:blipFill>
        <p:spPr>
          <a:xfrm>
            <a:off x="3479088" y="3699102"/>
            <a:ext cx="3867285" cy="2900463"/>
          </a:xfrm>
          <a:prstGeom prst="rect">
            <a:avLst/>
          </a:prstGeom>
        </p:spPr>
      </p:pic>
    </p:spTree>
    <p:extLst>
      <p:ext uri="{BB962C8B-B14F-4D97-AF65-F5344CB8AC3E}">
        <p14:creationId xmlns:p14="http://schemas.microsoft.com/office/powerpoint/2010/main" val="4184664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06400" y="350982"/>
            <a:ext cx="9753600" cy="369332"/>
          </a:xfrm>
          <a:prstGeom prst="rect">
            <a:avLst/>
          </a:prstGeom>
          <a:noFill/>
        </p:spPr>
        <p:txBody>
          <a:bodyPr wrap="square" rtlCol="0" anchor="t">
            <a:spAutoFit/>
          </a:bodyPr>
          <a:lstStyle/>
          <a:p>
            <a:r>
              <a:rPr lang="en-US" dirty="0"/>
              <a:t>Class Structure</a:t>
            </a:r>
          </a:p>
        </p:txBody>
      </p:sp>
      <p:sp>
        <p:nvSpPr>
          <p:cNvPr id="2" name="TextBox 1">
            <a:extLst>
              <a:ext uri="{FF2B5EF4-FFF2-40B4-BE49-F238E27FC236}">
                <a16:creationId xmlns:a16="http://schemas.microsoft.com/office/drawing/2014/main" id="{14BA8F90-1C6F-46CE-8861-0FE8749AAF38}"/>
              </a:ext>
            </a:extLst>
          </p:cNvPr>
          <p:cNvSpPr txBox="1"/>
          <p:nvPr/>
        </p:nvSpPr>
        <p:spPr>
          <a:xfrm>
            <a:off x="696686" y="953278"/>
            <a:ext cx="7462316" cy="203132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dirty="0">
                <a:cs typeface="Calibri"/>
              </a:rPr>
              <a:t>Class was four weeks- two weeks in Savannah, two weeks in Panama </a:t>
            </a:r>
            <a:endParaRPr lang="en-US">
              <a:cs typeface="Calibri"/>
            </a:endParaRPr>
          </a:p>
          <a:p>
            <a:pPr marL="285750" indent="-285750">
              <a:buFont typeface="Wingdings"/>
              <a:buChar char="§"/>
            </a:pPr>
            <a:r>
              <a:rPr lang="en-US" dirty="0">
                <a:cs typeface="Calibri"/>
              </a:rPr>
              <a:t>Students were prepared to report on issues important to Savannah media outlets</a:t>
            </a:r>
          </a:p>
          <a:p>
            <a:pPr marL="285750" indent="-285750">
              <a:buFont typeface="Wingdings,Sans-Serif"/>
              <a:buChar char="§"/>
            </a:pPr>
            <a:r>
              <a:rPr lang="en-US" dirty="0">
                <a:cs typeface="Calibri"/>
              </a:rPr>
              <a:t>Upper-level students submitted two long-form journalistic stories upon completion of the trip</a:t>
            </a:r>
          </a:p>
          <a:p>
            <a:pPr marL="285750" indent="-285750">
              <a:buFont typeface="Wingdings,Sans-Serif"/>
              <a:buChar char="§"/>
            </a:pPr>
            <a:r>
              <a:rPr lang="en-US" dirty="0">
                <a:cs typeface="Calibri"/>
              </a:rPr>
              <a:t>Lower-level students submitted an event story, a man-on-the-street video, a trend story, and an enterprise story</a:t>
            </a:r>
          </a:p>
        </p:txBody>
      </p:sp>
      <p:pic>
        <p:nvPicPr>
          <p:cNvPr id="4" name="Picture 5" descr="A group of people standing in a kitchen preparing food&#10;&#10;Description generated with very high confidence">
            <a:extLst>
              <a:ext uri="{FF2B5EF4-FFF2-40B4-BE49-F238E27FC236}">
                <a16:creationId xmlns:a16="http://schemas.microsoft.com/office/drawing/2014/main" id="{511EE715-3E39-4DB9-9CC2-5B6E8818AD1A}"/>
              </a:ext>
            </a:extLst>
          </p:cNvPr>
          <p:cNvPicPr>
            <a:picLocks noChangeAspect="1"/>
          </p:cNvPicPr>
          <p:nvPr/>
        </p:nvPicPr>
        <p:blipFill>
          <a:blip r:embed="rId2"/>
          <a:stretch>
            <a:fillRect/>
          </a:stretch>
        </p:blipFill>
        <p:spPr>
          <a:xfrm>
            <a:off x="6724651" y="3207172"/>
            <a:ext cx="5098472" cy="3396407"/>
          </a:xfrm>
          <a:prstGeom prst="rect">
            <a:avLst/>
          </a:prstGeom>
        </p:spPr>
      </p:pic>
    </p:spTree>
    <p:extLst>
      <p:ext uri="{BB962C8B-B14F-4D97-AF65-F5344CB8AC3E}">
        <p14:creationId xmlns:p14="http://schemas.microsoft.com/office/powerpoint/2010/main" val="2388001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5" descr="A group of people that are standing in the grass&#10;&#10;Description generated with very high confidence">
            <a:extLst>
              <a:ext uri="{FF2B5EF4-FFF2-40B4-BE49-F238E27FC236}">
                <a16:creationId xmlns:a16="http://schemas.microsoft.com/office/drawing/2014/main" id="{C2EB4E89-3716-4141-98DB-F4B7B7A1DA9C}"/>
              </a:ext>
            </a:extLst>
          </p:cNvPr>
          <p:cNvPicPr>
            <a:picLocks noChangeAspect="1"/>
          </p:cNvPicPr>
          <p:nvPr/>
        </p:nvPicPr>
        <p:blipFill>
          <a:blip r:embed="rId2"/>
          <a:stretch>
            <a:fillRect/>
          </a:stretch>
        </p:blipFill>
        <p:spPr>
          <a:xfrm>
            <a:off x="8131752" y="3863687"/>
            <a:ext cx="3738996" cy="2802082"/>
          </a:xfrm>
          <a:prstGeom prst="rect">
            <a:avLst/>
          </a:prstGeom>
        </p:spPr>
      </p:pic>
      <p:sp>
        <p:nvSpPr>
          <p:cNvPr id="5" name="TextBox 4"/>
          <p:cNvSpPr txBox="1"/>
          <p:nvPr/>
        </p:nvSpPr>
        <p:spPr>
          <a:xfrm>
            <a:off x="406400" y="350982"/>
            <a:ext cx="9753600" cy="369332"/>
          </a:xfrm>
          <a:prstGeom prst="rect">
            <a:avLst/>
          </a:prstGeom>
          <a:noFill/>
        </p:spPr>
        <p:txBody>
          <a:bodyPr wrap="square" rtlCol="0">
            <a:spAutoFit/>
          </a:bodyPr>
          <a:lstStyle/>
          <a:p>
            <a:r>
              <a:rPr lang="en-US" dirty="0"/>
              <a:t>Trip</a:t>
            </a:r>
          </a:p>
        </p:txBody>
      </p:sp>
      <p:sp>
        <p:nvSpPr>
          <p:cNvPr id="2" name="TextBox 1">
            <a:extLst>
              <a:ext uri="{FF2B5EF4-FFF2-40B4-BE49-F238E27FC236}">
                <a16:creationId xmlns:a16="http://schemas.microsoft.com/office/drawing/2014/main" id="{14BA8F90-1C6F-46CE-8861-0FE8749AAF38}"/>
              </a:ext>
            </a:extLst>
          </p:cNvPr>
          <p:cNvSpPr txBox="1"/>
          <p:nvPr/>
        </p:nvSpPr>
        <p:spPr>
          <a:xfrm>
            <a:off x="696686" y="953278"/>
            <a:ext cx="7462316" cy="34163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Sans-Serif"/>
              <a:buChar char="§"/>
            </a:pPr>
            <a:r>
              <a:rPr lang="en-US" dirty="0">
                <a:cs typeface="Calibri"/>
              </a:rPr>
              <a:t>Students generated story ideas based on independent discovery and critical thinking</a:t>
            </a:r>
            <a:endParaRPr lang="en-US" dirty="0"/>
          </a:p>
          <a:p>
            <a:pPr marL="285750" indent="-285750">
              <a:buFont typeface="Wingdings,Sans-Serif"/>
              <a:buChar char="§"/>
            </a:pPr>
            <a:r>
              <a:rPr lang="en-US" dirty="0">
                <a:cs typeface="Calibri"/>
              </a:rPr>
              <a:t>Students interviewed community members </a:t>
            </a:r>
          </a:p>
          <a:p>
            <a:pPr lvl="2" indent="-285750">
              <a:buFont typeface="Wingdings,Sans-Serif"/>
              <a:buChar char="§"/>
            </a:pPr>
            <a:r>
              <a:rPr lang="en-US" dirty="0">
                <a:cs typeface="Calibri"/>
              </a:rPr>
              <a:t>Most interviews were conducted in Spanish</a:t>
            </a:r>
          </a:p>
          <a:p>
            <a:pPr marL="285750" indent="-285750">
              <a:buFont typeface="Wingdings,Sans-Serif"/>
              <a:buChar char="§"/>
            </a:pPr>
            <a:r>
              <a:rPr lang="en-US" dirty="0">
                <a:cs typeface="Calibri"/>
              </a:rPr>
              <a:t>Students were required to submit blog posts daily regarding their work and exploration</a:t>
            </a:r>
            <a:endParaRPr lang="en-US">
              <a:cs typeface="Calibri" panose="020F0502020204030204"/>
            </a:endParaRPr>
          </a:p>
          <a:p>
            <a:pPr marL="285750" indent="-285750">
              <a:buFont typeface="Wingdings,Sans-Serif"/>
              <a:buChar char="§"/>
            </a:pPr>
            <a:r>
              <a:rPr lang="en-US" dirty="0">
                <a:cs typeface="Calibri"/>
              </a:rPr>
              <a:t>Cultural activities and tourism were part of the course structure, meeting globalization requirements and aiding in finding story ideas and sources</a:t>
            </a:r>
          </a:p>
          <a:p>
            <a:pPr marL="285750" indent="-285750">
              <a:buFont typeface="Wingdings,Sans-Serif"/>
              <a:buChar char="§"/>
            </a:pPr>
            <a:r>
              <a:rPr lang="en-US" dirty="0">
                <a:cs typeface="Calibri"/>
              </a:rPr>
              <a:t>Housing accommodations were selected to provide students exposure to locally owned businesses and other international travelers  </a:t>
            </a:r>
          </a:p>
          <a:p>
            <a:pPr marL="285750" indent="-285750">
              <a:buFont typeface="Wingdings"/>
              <a:buChar char="§"/>
            </a:pPr>
            <a:endParaRPr lang="en-US" dirty="0">
              <a:cs typeface="Calibri"/>
            </a:endParaRPr>
          </a:p>
        </p:txBody>
      </p:sp>
      <p:pic>
        <p:nvPicPr>
          <p:cNvPr id="7" name="Picture 7" descr="A picture containing person, outdoor, fence, snow&#10;&#10;Description generated with very high confidence">
            <a:extLst>
              <a:ext uri="{FF2B5EF4-FFF2-40B4-BE49-F238E27FC236}">
                <a16:creationId xmlns:a16="http://schemas.microsoft.com/office/drawing/2014/main" id="{69F8901F-2DCC-4853-B5F7-470F2AC4741A}"/>
              </a:ext>
            </a:extLst>
          </p:cNvPr>
          <p:cNvPicPr>
            <a:picLocks noChangeAspect="1"/>
          </p:cNvPicPr>
          <p:nvPr/>
        </p:nvPicPr>
        <p:blipFill>
          <a:blip r:embed="rId3"/>
          <a:stretch>
            <a:fillRect/>
          </a:stretch>
        </p:blipFill>
        <p:spPr>
          <a:xfrm rot="10800000">
            <a:off x="8157730" y="534267"/>
            <a:ext cx="3713018" cy="2784763"/>
          </a:xfrm>
          <a:prstGeom prst="rect">
            <a:avLst/>
          </a:prstGeom>
        </p:spPr>
      </p:pic>
      <p:pic>
        <p:nvPicPr>
          <p:cNvPr id="4" name="Picture 5" descr="A person sitting at a table with some shoes&#10;&#10;Description generated with high confidence">
            <a:extLst>
              <a:ext uri="{FF2B5EF4-FFF2-40B4-BE49-F238E27FC236}">
                <a16:creationId xmlns:a16="http://schemas.microsoft.com/office/drawing/2014/main" id="{24840A2D-74DE-4CD4-9C06-A3C1A7D87C2B}"/>
              </a:ext>
            </a:extLst>
          </p:cNvPr>
          <p:cNvPicPr>
            <a:picLocks noChangeAspect="1"/>
          </p:cNvPicPr>
          <p:nvPr/>
        </p:nvPicPr>
        <p:blipFill>
          <a:blip r:embed="rId4"/>
          <a:stretch>
            <a:fillRect/>
          </a:stretch>
        </p:blipFill>
        <p:spPr>
          <a:xfrm>
            <a:off x="4265468" y="4645789"/>
            <a:ext cx="3591790" cy="2021524"/>
          </a:xfrm>
          <a:prstGeom prst="rect">
            <a:avLst/>
          </a:prstGeom>
        </p:spPr>
      </p:pic>
    </p:spTree>
    <p:extLst>
      <p:ext uri="{BB962C8B-B14F-4D97-AF65-F5344CB8AC3E}">
        <p14:creationId xmlns:p14="http://schemas.microsoft.com/office/powerpoint/2010/main" val="2670933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06400" y="350982"/>
            <a:ext cx="9753600" cy="369332"/>
          </a:xfrm>
          <a:prstGeom prst="rect">
            <a:avLst/>
          </a:prstGeom>
          <a:noFill/>
        </p:spPr>
        <p:txBody>
          <a:bodyPr wrap="square" rtlCol="0">
            <a:spAutoFit/>
          </a:bodyPr>
          <a:lstStyle/>
          <a:p>
            <a:r>
              <a:rPr lang="en-US" dirty="0"/>
              <a:t>Results</a:t>
            </a:r>
          </a:p>
        </p:txBody>
      </p:sp>
      <p:sp>
        <p:nvSpPr>
          <p:cNvPr id="2" name="TextBox 1">
            <a:extLst>
              <a:ext uri="{FF2B5EF4-FFF2-40B4-BE49-F238E27FC236}">
                <a16:creationId xmlns:a16="http://schemas.microsoft.com/office/drawing/2014/main" id="{1E4478F9-FB32-4C1D-BE09-FA282C8095EE}"/>
              </a:ext>
            </a:extLst>
          </p:cNvPr>
          <p:cNvSpPr txBox="1"/>
          <p:nvPr/>
        </p:nvSpPr>
        <p:spPr>
          <a:xfrm>
            <a:off x="650033" y="891073"/>
            <a:ext cx="9290179" cy="23083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Interviews </a:t>
            </a:r>
            <a:endParaRPr lang="en-US">
              <a:cs typeface="Calibri"/>
            </a:endParaRPr>
          </a:p>
          <a:p>
            <a:pPr marL="742950" lvl="1" indent="-285750">
              <a:buFont typeface="Wingdings"/>
              <a:buChar char="§"/>
            </a:pPr>
            <a:r>
              <a:rPr lang="en-US" dirty="0">
                <a:cs typeface="Calibri"/>
              </a:rPr>
              <a:t>Students indicated cultural interaction was heightened due to assignment structure </a:t>
            </a:r>
          </a:p>
          <a:p>
            <a:pPr marL="742950" lvl="1" indent="-285750">
              <a:buFont typeface="Wingdings"/>
              <a:buChar char="§"/>
            </a:pPr>
            <a:r>
              <a:rPr lang="en-US" dirty="0">
                <a:cs typeface="Calibri"/>
              </a:rPr>
              <a:t>Found added value in local partnerships</a:t>
            </a:r>
          </a:p>
          <a:p>
            <a:pPr marL="742950" lvl="1" indent="-285750">
              <a:buFont typeface="Wingdings"/>
              <a:buChar char="§"/>
            </a:pPr>
            <a:r>
              <a:rPr lang="en-US" dirty="0">
                <a:cs typeface="Calibri"/>
              </a:rPr>
              <a:t>Gaining understanding of an underserved community increased publication strategy</a:t>
            </a:r>
          </a:p>
          <a:p>
            <a:pPr marL="742950" lvl="1" indent="-285750">
              <a:buFont typeface="Wingdings"/>
              <a:buChar char="§"/>
            </a:pPr>
            <a:r>
              <a:rPr lang="en-US" dirty="0">
                <a:cs typeface="Calibri"/>
              </a:rPr>
              <a:t>"Being uncomfortable" influenced student growth, personally and professionally</a:t>
            </a:r>
          </a:p>
          <a:p>
            <a:pPr marL="742950" lvl="1" indent="-285750">
              <a:buFont typeface="Wingdings"/>
              <a:buChar char="§"/>
            </a:pPr>
            <a:r>
              <a:rPr lang="en-US" dirty="0">
                <a:cs typeface="Calibri"/>
              </a:rPr>
              <a:t>Interaction with the learning objectives happened daily, increasing student understanding</a:t>
            </a:r>
          </a:p>
          <a:p>
            <a:pPr marL="742950" lvl="1" indent="-285750">
              <a:buFont typeface="Wingdings"/>
              <a:buChar char="§"/>
            </a:pPr>
            <a:endParaRPr lang="en-US" dirty="0">
              <a:cs typeface="Calibri"/>
            </a:endParaRPr>
          </a:p>
          <a:p>
            <a:pPr marL="742950" lvl="1" indent="-285750">
              <a:buFont typeface="Wingdings"/>
              <a:buChar char="§"/>
            </a:pPr>
            <a:endParaRPr lang="en-US" dirty="0">
              <a:cs typeface="Calibri"/>
            </a:endParaRPr>
          </a:p>
        </p:txBody>
      </p:sp>
      <p:pic>
        <p:nvPicPr>
          <p:cNvPr id="3" name="Picture 5" descr="A picture containing grass, outdoor, tree, water&#10;&#10;Description generated with very high confidence">
            <a:extLst>
              <a:ext uri="{FF2B5EF4-FFF2-40B4-BE49-F238E27FC236}">
                <a16:creationId xmlns:a16="http://schemas.microsoft.com/office/drawing/2014/main" id="{328A368F-857B-4E2D-9A00-E612F017A5E6}"/>
              </a:ext>
            </a:extLst>
          </p:cNvPr>
          <p:cNvPicPr>
            <a:picLocks noChangeAspect="1"/>
          </p:cNvPicPr>
          <p:nvPr/>
        </p:nvPicPr>
        <p:blipFill>
          <a:blip r:embed="rId2"/>
          <a:stretch>
            <a:fillRect/>
          </a:stretch>
        </p:blipFill>
        <p:spPr>
          <a:xfrm rot="10800000">
            <a:off x="6192116" y="2967472"/>
            <a:ext cx="4734790" cy="3551093"/>
          </a:xfrm>
          <a:prstGeom prst="rect">
            <a:avLst/>
          </a:prstGeom>
        </p:spPr>
      </p:pic>
      <p:pic>
        <p:nvPicPr>
          <p:cNvPr id="7" name="Picture 7" descr="A picture containing person, outdoor, building, fence&#10;&#10;Description generated with very high confidence">
            <a:extLst>
              <a:ext uri="{FF2B5EF4-FFF2-40B4-BE49-F238E27FC236}">
                <a16:creationId xmlns:a16="http://schemas.microsoft.com/office/drawing/2014/main" id="{C788C6CD-62D2-4A89-9F61-956ADDA79C28}"/>
              </a:ext>
            </a:extLst>
          </p:cNvPr>
          <p:cNvPicPr>
            <a:picLocks noChangeAspect="1"/>
          </p:cNvPicPr>
          <p:nvPr/>
        </p:nvPicPr>
        <p:blipFill>
          <a:blip r:embed="rId3"/>
          <a:stretch>
            <a:fillRect/>
          </a:stretch>
        </p:blipFill>
        <p:spPr>
          <a:xfrm rot="10800000">
            <a:off x="1200150" y="2967471"/>
            <a:ext cx="4747778" cy="3559752"/>
          </a:xfrm>
          <a:prstGeom prst="rect">
            <a:avLst/>
          </a:prstGeom>
        </p:spPr>
      </p:pic>
    </p:spTree>
    <p:extLst>
      <p:ext uri="{BB962C8B-B14F-4D97-AF65-F5344CB8AC3E}">
        <p14:creationId xmlns:p14="http://schemas.microsoft.com/office/powerpoint/2010/main" val="1181621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2773" y="4726709"/>
            <a:ext cx="3086100" cy="2057400"/>
          </a:xfrm>
          <a:prstGeom prst="rect">
            <a:avLst/>
          </a:prstGeom>
          <a:ln w="12700">
            <a:solidFill>
              <a:schemeClr val="tx1"/>
            </a:solidFill>
          </a:ln>
        </p:spPr>
      </p:pic>
      <p:sp>
        <p:nvSpPr>
          <p:cNvPr id="5" name="TextBox 4"/>
          <p:cNvSpPr txBox="1"/>
          <p:nvPr/>
        </p:nvSpPr>
        <p:spPr>
          <a:xfrm>
            <a:off x="406400" y="350982"/>
            <a:ext cx="9753600" cy="369332"/>
          </a:xfrm>
          <a:prstGeom prst="rect">
            <a:avLst/>
          </a:prstGeom>
          <a:noFill/>
        </p:spPr>
        <p:txBody>
          <a:bodyPr wrap="square" rtlCol="0" anchor="t">
            <a:spAutoFit/>
          </a:bodyPr>
          <a:lstStyle/>
          <a:p>
            <a:r>
              <a:rPr lang="en-US" dirty="0"/>
              <a:t>Testimonials</a:t>
            </a:r>
          </a:p>
        </p:txBody>
      </p:sp>
      <p:sp>
        <p:nvSpPr>
          <p:cNvPr id="2" name="TextBox 1">
            <a:extLst>
              <a:ext uri="{FF2B5EF4-FFF2-40B4-BE49-F238E27FC236}">
                <a16:creationId xmlns:a16="http://schemas.microsoft.com/office/drawing/2014/main" id="{1E4478F9-FB32-4C1D-BE09-FA282C8095EE}"/>
              </a:ext>
            </a:extLst>
          </p:cNvPr>
          <p:cNvSpPr txBox="1"/>
          <p:nvPr/>
        </p:nvSpPr>
        <p:spPr>
          <a:xfrm>
            <a:off x="520147" y="873755"/>
            <a:ext cx="8372316" cy="572464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sz="1600" dirty="0">
                <a:latin typeface="Calibri"/>
                <a:cs typeface="Calibri"/>
              </a:rPr>
              <a:t>"It helped me get out of my comfort zone a lot and when we went to Panama, it helped us be ready for the things that they were looking for as far as the Latino magazine. But also to get a little bit of background about the culture that we really didn’t know about. And they also came and talked to us about story structures and stuff, so yeah, I thought it was helpful."</a:t>
            </a:r>
            <a:endParaRPr lang="en-US">
              <a:cs typeface="Calibri" panose="020F0502020204030204"/>
            </a:endParaRPr>
          </a:p>
          <a:p>
            <a:pPr marL="285750" indent="-285750">
              <a:buFont typeface="Wingdings"/>
              <a:buChar char="§"/>
            </a:pPr>
            <a:endParaRPr lang="en-US" sz="1600" dirty="0">
              <a:latin typeface="Calibri"/>
              <a:cs typeface="Calibri"/>
            </a:endParaRPr>
          </a:p>
          <a:p>
            <a:pPr marL="285750" indent="-285750">
              <a:buFont typeface="Wingdings"/>
              <a:buChar char="§"/>
            </a:pPr>
            <a:r>
              <a:rPr lang="en-US" sz="1600" dirty="0">
                <a:latin typeface="Calibri"/>
                <a:cs typeface="Calibri"/>
              </a:rPr>
              <a:t>"I don’t think I would have tried as hard to get published if I didn’t go to Panama. The place that published me actually was one of the magazines I worked with so I don’t think I would have had that same opportunity if I didn’t go to Panama."  </a:t>
            </a:r>
          </a:p>
          <a:p>
            <a:pPr marL="285750" indent="-285750">
              <a:buFont typeface="Wingdings"/>
              <a:buChar char="§"/>
            </a:pPr>
            <a:endParaRPr lang="en-US" sz="1600" dirty="0">
              <a:latin typeface="Calibri"/>
              <a:cs typeface="Calibri"/>
            </a:endParaRPr>
          </a:p>
          <a:p>
            <a:pPr marL="285750" indent="-285750">
              <a:buFont typeface="Wingdings"/>
              <a:buChar char="§"/>
            </a:pPr>
            <a:r>
              <a:rPr lang="en-US" sz="1600" dirty="0">
                <a:latin typeface="Calibri"/>
                <a:cs typeface="Calibri"/>
              </a:rPr>
              <a:t>"I’m going to agree with that one because when I, it was only because of my reflection piece that I wrote for Prof. Sparks’ class that got me published by The Mighty so I don’t think I would have gotten, I don’t think I even would have been close to being published by them, or really anybody else had I not gone."</a:t>
            </a:r>
          </a:p>
          <a:p>
            <a:pPr marL="285750" indent="-285750">
              <a:buFont typeface="Wingdings"/>
              <a:buChar char="§"/>
            </a:pPr>
            <a:endParaRPr lang="en-US" sz="1600" dirty="0">
              <a:latin typeface="Calibri"/>
              <a:cs typeface="Calibri"/>
            </a:endParaRPr>
          </a:p>
          <a:p>
            <a:pPr marL="285750" indent="-285750">
              <a:buFont typeface="Wingdings"/>
              <a:buChar char="§"/>
            </a:pPr>
            <a:r>
              <a:rPr lang="en-US" sz="1600" dirty="0">
                <a:latin typeface="Calibri"/>
                <a:cs typeface="Calibri"/>
              </a:rPr>
              <a:t>"I would say, that any location would not have had the same effect of studying abroad in a different country because there’s that language barrier. Because when we came back from Panama, it was like, I told everybody, at this point I can do anything because once you get past that language barrier and once you get past that comfort zone because that was my hardest problem reporting in Panama was getting past that language barrier, my topic – thinking it was taboo – and just being confident in my writing. And so this trip has made me confident in my writing because I did this huge thing, and then I got it published, so now I feel like, I can actually do this, I’m a journalist, I’m about to graduate, so yeah!"</a:t>
            </a:r>
          </a:p>
          <a:p>
            <a:pPr lvl="1"/>
            <a:endParaRPr lang="en-US" sz="1400" dirty="0">
              <a:latin typeface="Georgia Pro"/>
            </a:endParaRPr>
          </a:p>
        </p:txBody>
      </p:sp>
      <p:sp>
        <p:nvSpPr>
          <p:cNvPr id="3" name="TextBox 2">
            <a:extLst>
              <a:ext uri="{FF2B5EF4-FFF2-40B4-BE49-F238E27FC236}">
                <a16:creationId xmlns:a16="http://schemas.microsoft.com/office/drawing/2014/main" id="{3B72BD9F-A990-4DC3-8785-551810DAC233}"/>
              </a:ext>
            </a:extLst>
          </p:cNvPr>
          <p:cNvSpPr txBox="1"/>
          <p:nvPr/>
        </p:nvSpPr>
        <p:spPr>
          <a:xfrm>
            <a:off x="969818" y="2161309"/>
            <a:ext cx="8624454"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dirty="0">
              <a:latin typeface="Georgia Pro"/>
              <a:cs typeface="Calibri"/>
            </a:endParaRPr>
          </a:p>
        </p:txBody>
      </p:sp>
      <p:pic>
        <p:nvPicPr>
          <p:cNvPr id="7" name="Picture 7" descr="A group of people posing for the camera&#10;&#10;Description generated with very high confidence">
            <a:extLst>
              <a:ext uri="{FF2B5EF4-FFF2-40B4-BE49-F238E27FC236}">
                <a16:creationId xmlns:a16="http://schemas.microsoft.com/office/drawing/2014/main" id="{AD41F336-8435-465B-B47C-D4B7437EC4B1}"/>
              </a:ext>
            </a:extLst>
          </p:cNvPr>
          <p:cNvPicPr>
            <a:picLocks noChangeAspect="1"/>
          </p:cNvPicPr>
          <p:nvPr/>
        </p:nvPicPr>
        <p:blipFill>
          <a:blip r:embed="rId3"/>
          <a:stretch>
            <a:fillRect/>
          </a:stretch>
        </p:blipFill>
        <p:spPr>
          <a:xfrm>
            <a:off x="9023639" y="2778703"/>
            <a:ext cx="3076575" cy="1724890"/>
          </a:xfrm>
          <a:prstGeom prst="rect">
            <a:avLst/>
          </a:prstGeom>
        </p:spPr>
      </p:pic>
    </p:spTree>
    <p:extLst>
      <p:ext uri="{BB962C8B-B14F-4D97-AF65-F5344CB8AC3E}">
        <p14:creationId xmlns:p14="http://schemas.microsoft.com/office/powerpoint/2010/main" val="1009031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90849" y="444288"/>
            <a:ext cx="9753600" cy="369332"/>
          </a:xfrm>
          <a:prstGeom prst="rect">
            <a:avLst/>
          </a:prstGeom>
          <a:noFill/>
        </p:spPr>
        <p:txBody>
          <a:bodyPr wrap="square" rtlCol="0">
            <a:spAutoFit/>
          </a:bodyPr>
          <a:lstStyle/>
          <a:p>
            <a:r>
              <a:rPr lang="en-US" dirty="0"/>
              <a:t>Results</a:t>
            </a:r>
          </a:p>
        </p:txBody>
      </p:sp>
      <p:sp>
        <p:nvSpPr>
          <p:cNvPr id="2" name="TextBox 1">
            <a:extLst>
              <a:ext uri="{FF2B5EF4-FFF2-40B4-BE49-F238E27FC236}">
                <a16:creationId xmlns:a16="http://schemas.microsoft.com/office/drawing/2014/main" id="{1E4478F9-FB32-4C1D-BE09-FA282C8095EE}"/>
              </a:ext>
            </a:extLst>
          </p:cNvPr>
          <p:cNvSpPr txBox="1"/>
          <p:nvPr/>
        </p:nvSpPr>
        <p:spPr>
          <a:xfrm>
            <a:off x="650033" y="891073"/>
            <a:ext cx="929017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When compared to previous semesters of the same courses: </a:t>
            </a:r>
            <a:endParaRPr lang="en-US" dirty="0"/>
          </a:p>
        </p:txBody>
      </p:sp>
      <p:graphicFrame>
        <p:nvGraphicFramePr>
          <p:cNvPr id="3" name="Table 5">
            <a:extLst>
              <a:ext uri="{FF2B5EF4-FFF2-40B4-BE49-F238E27FC236}">
                <a16:creationId xmlns:a16="http://schemas.microsoft.com/office/drawing/2014/main" id="{4152AF36-A749-4D9F-9801-32CFCE6445D0}"/>
              </a:ext>
            </a:extLst>
          </p:cNvPr>
          <p:cNvGraphicFramePr>
            <a:graphicFrameLocks noGrp="1"/>
          </p:cNvGraphicFramePr>
          <p:nvPr>
            <p:extLst>
              <p:ext uri="{D42A27DB-BD31-4B8C-83A1-F6EECF244321}">
                <p14:modId xmlns:p14="http://schemas.microsoft.com/office/powerpoint/2010/main" val="1362727479"/>
              </p:ext>
            </p:extLst>
          </p:nvPr>
        </p:nvGraphicFramePr>
        <p:xfrm>
          <a:off x="682067" y="1305540"/>
          <a:ext cx="9901171" cy="1478280"/>
        </p:xfrm>
        <a:graphic>
          <a:graphicData uri="http://schemas.openxmlformats.org/drawingml/2006/table">
            <a:tbl>
              <a:tblPr firstRow="1" bandRow="1">
                <a:tableStyleId>{5C22544A-7EE6-4342-B048-85BDC9FD1C3A}</a:tableStyleId>
              </a:tblPr>
              <a:tblGrid>
                <a:gridCol w="3079102">
                  <a:extLst>
                    <a:ext uri="{9D8B030D-6E8A-4147-A177-3AD203B41FA5}">
                      <a16:colId xmlns:a16="http://schemas.microsoft.com/office/drawing/2014/main" val="533437408"/>
                    </a:ext>
                  </a:extLst>
                </a:gridCol>
                <a:gridCol w="2698102">
                  <a:extLst>
                    <a:ext uri="{9D8B030D-6E8A-4147-A177-3AD203B41FA5}">
                      <a16:colId xmlns:a16="http://schemas.microsoft.com/office/drawing/2014/main" val="1379545722"/>
                    </a:ext>
                  </a:extLst>
                </a:gridCol>
                <a:gridCol w="2367114">
                  <a:extLst>
                    <a:ext uri="{9D8B030D-6E8A-4147-A177-3AD203B41FA5}">
                      <a16:colId xmlns:a16="http://schemas.microsoft.com/office/drawing/2014/main" val="2429607521"/>
                    </a:ext>
                  </a:extLst>
                </a:gridCol>
                <a:gridCol w="1756853">
                  <a:extLst>
                    <a:ext uri="{9D8B030D-6E8A-4147-A177-3AD203B41FA5}">
                      <a16:colId xmlns:a16="http://schemas.microsoft.com/office/drawing/2014/main" val="2969034625"/>
                    </a:ext>
                  </a:extLst>
                </a:gridCol>
              </a:tblGrid>
              <a:tr h="370840">
                <a:tc>
                  <a:txBody>
                    <a:bodyPr/>
                    <a:lstStyle/>
                    <a:p>
                      <a:r>
                        <a:rPr lang="en-US" dirty="0"/>
                        <a:t>Learning Outcome</a:t>
                      </a:r>
                    </a:p>
                  </a:txBody>
                  <a:tcPr/>
                </a:tc>
                <a:tc>
                  <a:txBody>
                    <a:bodyPr/>
                    <a:lstStyle/>
                    <a:p>
                      <a:r>
                        <a:rPr lang="en-US" dirty="0"/>
                        <a:t>Previous Semester</a:t>
                      </a:r>
                    </a:p>
                  </a:txBody>
                  <a:tcPr/>
                </a:tc>
                <a:tc>
                  <a:txBody>
                    <a:bodyPr/>
                    <a:lstStyle/>
                    <a:p>
                      <a:r>
                        <a:rPr lang="en-US" dirty="0"/>
                        <a:t>Summer 2018 Results</a:t>
                      </a:r>
                    </a:p>
                  </a:txBody>
                  <a:tcPr/>
                </a:tc>
                <a:tc>
                  <a:txBody>
                    <a:bodyPr/>
                    <a:lstStyle/>
                    <a:p>
                      <a:pPr lvl="0">
                        <a:buNone/>
                      </a:pPr>
                      <a:r>
                        <a:rPr lang="en-US" dirty="0"/>
                        <a:t>Percent Change</a:t>
                      </a:r>
                    </a:p>
                  </a:txBody>
                  <a:tcPr/>
                </a:tc>
                <a:extLst>
                  <a:ext uri="{0D108BD9-81ED-4DB2-BD59-A6C34878D82A}">
                    <a16:rowId xmlns:a16="http://schemas.microsoft.com/office/drawing/2014/main" val="2681147004"/>
                  </a:ext>
                </a:extLst>
              </a:tr>
              <a:tr h="370840">
                <a:tc>
                  <a:txBody>
                    <a:bodyPr/>
                    <a:lstStyle/>
                    <a:p>
                      <a:r>
                        <a:rPr lang="en-US" dirty="0"/>
                        <a:t>Research &amp; </a:t>
                      </a:r>
                      <a:r>
                        <a:rPr lang="en-US" sz="1800" b="0" i="0" u="none" strike="noStrike" noProof="0" dirty="0">
                          <a:solidFill>
                            <a:srgbClr val="000000"/>
                          </a:solidFill>
                          <a:latin typeface="Calibri"/>
                        </a:rPr>
                        <a:t>Source </a:t>
                      </a:r>
                      <a:r>
                        <a:rPr lang="en-US" dirty="0"/>
                        <a:t>Evaluation </a:t>
                      </a:r>
                    </a:p>
                  </a:txBody>
                  <a:tcPr/>
                </a:tc>
                <a:tc>
                  <a:txBody>
                    <a:bodyPr/>
                    <a:lstStyle/>
                    <a:p>
                      <a:r>
                        <a:rPr lang="en-US" dirty="0"/>
                        <a:t>Spring 2017: 2.6/4 average</a:t>
                      </a:r>
                    </a:p>
                  </a:txBody>
                  <a:tcPr/>
                </a:tc>
                <a:tc>
                  <a:txBody>
                    <a:bodyPr/>
                    <a:lstStyle/>
                    <a:p>
                      <a:r>
                        <a:rPr lang="en-US" dirty="0"/>
                        <a:t>3.04/4 average</a:t>
                      </a:r>
                    </a:p>
                  </a:txBody>
                  <a:tcPr/>
                </a:tc>
                <a:tc>
                  <a:txBody>
                    <a:bodyPr/>
                    <a:lstStyle/>
                    <a:p>
                      <a:pPr lvl="0">
                        <a:buNone/>
                      </a:pPr>
                      <a:r>
                        <a:rPr lang="en-US" dirty="0"/>
                        <a:t>+16.92%</a:t>
                      </a:r>
                    </a:p>
                  </a:txBody>
                  <a:tcPr/>
                </a:tc>
                <a:extLst>
                  <a:ext uri="{0D108BD9-81ED-4DB2-BD59-A6C34878D82A}">
                    <a16:rowId xmlns:a16="http://schemas.microsoft.com/office/drawing/2014/main" val="25090178"/>
                  </a:ext>
                </a:extLst>
              </a:tr>
              <a:tr h="365448">
                <a:tc>
                  <a:txBody>
                    <a:bodyPr/>
                    <a:lstStyle/>
                    <a:p>
                      <a:r>
                        <a:rPr lang="en-US" dirty="0"/>
                        <a:t>Written Communication</a:t>
                      </a:r>
                    </a:p>
                  </a:txBody>
                  <a:tcPr/>
                </a:tc>
                <a:tc>
                  <a:txBody>
                    <a:bodyPr/>
                    <a:lstStyle/>
                    <a:p>
                      <a:r>
                        <a:rPr lang="en-US" dirty="0"/>
                        <a:t>Spring 2017: 2/3 average</a:t>
                      </a:r>
                    </a:p>
                  </a:txBody>
                  <a:tcPr/>
                </a:tc>
                <a:tc>
                  <a:txBody>
                    <a:bodyPr/>
                    <a:lstStyle/>
                    <a:p>
                      <a:r>
                        <a:rPr lang="en-US" dirty="0"/>
                        <a:t>2.12/3 average</a:t>
                      </a:r>
                    </a:p>
                  </a:txBody>
                  <a:tcPr/>
                </a:tc>
                <a:tc>
                  <a:txBody>
                    <a:bodyPr/>
                    <a:lstStyle/>
                    <a:p>
                      <a:pPr lvl="0">
                        <a:buNone/>
                      </a:pPr>
                      <a:r>
                        <a:rPr lang="en-US" dirty="0"/>
                        <a:t>+6%</a:t>
                      </a:r>
                    </a:p>
                  </a:txBody>
                  <a:tcPr/>
                </a:tc>
                <a:extLst>
                  <a:ext uri="{0D108BD9-81ED-4DB2-BD59-A6C34878D82A}">
                    <a16:rowId xmlns:a16="http://schemas.microsoft.com/office/drawing/2014/main" val="1356278614"/>
                  </a:ext>
                </a:extLst>
              </a:tr>
              <a:tr h="370840">
                <a:tc>
                  <a:txBody>
                    <a:bodyPr/>
                    <a:lstStyle/>
                    <a:p>
                      <a:r>
                        <a:rPr lang="en-US" dirty="0"/>
                        <a:t>Use of Industry-Standard Tools</a:t>
                      </a:r>
                    </a:p>
                  </a:txBody>
                  <a:tcPr/>
                </a:tc>
                <a:tc>
                  <a:txBody>
                    <a:bodyPr/>
                    <a:lstStyle/>
                    <a:p>
                      <a:r>
                        <a:rPr lang="en-US" dirty="0"/>
                        <a:t>Fall 2016: 2.7/4 average</a:t>
                      </a:r>
                    </a:p>
                  </a:txBody>
                  <a:tcPr/>
                </a:tc>
                <a:tc>
                  <a:txBody>
                    <a:bodyPr/>
                    <a:lstStyle/>
                    <a:p>
                      <a:pPr lvl="0">
                        <a:buNone/>
                      </a:pPr>
                      <a:r>
                        <a:rPr lang="en-US" dirty="0"/>
                        <a:t>3.56/4 average</a:t>
                      </a:r>
                    </a:p>
                  </a:txBody>
                  <a:tcPr/>
                </a:tc>
                <a:tc>
                  <a:txBody>
                    <a:bodyPr/>
                    <a:lstStyle/>
                    <a:p>
                      <a:pPr lvl="0">
                        <a:buNone/>
                      </a:pPr>
                      <a:r>
                        <a:rPr lang="en-US" dirty="0"/>
                        <a:t>+31.85%</a:t>
                      </a:r>
                    </a:p>
                  </a:txBody>
                  <a:tcPr/>
                </a:tc>
                <a:extLst>
                  <a:ext uri="{0D108BD9-81ED-4DB2-BD59-A6C34878D82A}">
                    <a16:rowId xmlns:a16="http://schemas.microsoft.com/office/drawing/2014/main" val="1934929220"/>
                  </a:ext>
                </a:extLst>
              </a:tr>
            </a:tbl>
          </a:graphicData>
        </a:graphic>
      </p:graphicFrame>
      <p:sp>
        <p:nvSpPr>
          <p:cNvPr id="7" name="TextBox 6">
            <a:extLst>
              <a:ext uri="{FF2B5EF4-FFF2-40B4-BE49-F238E27FC236}">
                <a16:creationId xmlns:a16="http://schemas.microsoft.com/office/drawing/2014/main" id="{7A1214EB-BDDC-4EE3-9612-71F6F66AE701}"/>
              </a:ext>
            </a:extLst>
          </p:cNvPr>
          <p:cNvSpPr txBox="1"/>
          <p:nvPr/>
        </p:nvSpPr>
        <p:spPr>
          <a:xfrm>
            <a:off x="650032" y="2924368"/>
            <a:ext cx="929017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When compared to previous semesters of evaluation: </a:t>
            </a:r>
            <a:endParaRPr lang="en-US" dirty="0"/>
          </a:p>
        </p:txBody>
      </p:sp>
      <p:graphicFrame>
        <p:nvGraphicFramePr>
          <p:cNvPr id="8" name="Table 5">
            <a:extLst>
              <a:ext uri="{FF2B5EF4-FFF2-40B4-BE49-F238E27FC236}">
                <a16:creationId xmlns:a16="http://schemas.microsoft.com/office/drawing/2014/main" id="{D43118D2-E1A3-48D6-9B8A-FFD655DAA0C5}"/>
              </a:ext>
            </a:extLst>
          </p:cNvPr>
          <p:cNvGraphicFramePr>
            <a:graphicFrameLocks noGrp="1"/>
          </p:cNvGraphicFramePr>
          <p:nvPr>
            <p:extLst>
              <p:ext uri="{D42A27DB-BD31-4B8C-83A1-F6EECF244321}">
                <p14:modId xmlns:p14="http://schemas.microsoft.com/office/powerpoint/2010/main" val="2405918911"/>
              </p:ext>
            </p:extLst>
          </p:nvPr>
        </p:nvGraphicFramePr>
        <p:xfrm>
          <a:off x="678178" y="3315508"/>
          <a:ext cx="9901171" cy="1109824"/>
        </p:xfrm>
        <a:graphic>
          <a:graphicData uri="http://schemas.openxmlformats.org/drawingml/2006/table">
            <a:tbl>
              <a:tblPr firstRow="1" bandRow="1">
                <a:tableStyleId>{5C22544A-7EE6-4342-B048-85BDC9FD1C3A}</a:tableStyleId>
              </a:tblPr>
              <a:tblGrid>
                <a:gridCol w="3079102">
                  <a:extLst>
                    <a:ext uri="{9D8B030D-6E8A-4147-A177-3AD203B41FA5}">
                      <a16:colId xmlns:a16="http://schemas.microsoft.com/office/drawing/2014/main" val="533437408"/>
                    </a:ext>
                  </a:extLst>
                </a:gridCol>
                <a:gridCol w="2698102">
                  <a:extLst>
                    <a:ext uri="{9D8B030D-6E8A-4147-A177-3AD203B41FA5}">
                      <a16:colId xmlns:a16="http://schemas.microsoft.com/office/drawing/2014/main" val="1379545722"/>
                    </a:ext>
                  </a:extLst>
                </a:gridCol>
                <a:gridCol w="2367114">
                  <a:extLst>
                    <a:ext uri="{9D8B030D-6E8A-4147-A177-3AD203B41FA5}">
                      <a16:colId xmlns:a16="http://schemas.microsoft.com/office/drawing/2014/main" val="2429607521"/>
                    </a:ext>
                  </a:extLst>
                </a:gridCol>
                <a:gridCol w="1756853">
                  <a:extLst>
                    <a:ext uri="{9D8B030D-6E8A-4147-A177-3AD203B41FA5}">
                      <a16:colId xmlns:a16="http://schemas.microsoft.com/office/drawing/2014/main" val="2969034625"/>
                    </a:ext>
                  </a:extLst>
                </a:gridCol>
              </a:tblGrid>
              <a:tr h="373224">
                <a:tc>
                  <a:txBody>
                    <a:bodyPr/>
                    <a:lstStyle/>
                    <a:p>
                      <a:r>
                        <a:rPr lang="en-US" dirty="0"/>
                        <a:t>Learning Outcome</a:t>
                      </a:r>
                    </a:p>
                  </a:txBody>
                  <a:tcPr/>
                </a:tc>
                <a:tc>
                  <a:txBody>
                    <a:bodyPr/>
                    <a:lstStyle/>
                    <a:p>
                      <a:r>
                        <a:rPr lang="en-US" dirty="0"/>
                        <a:t>Previous Assessment</a:t>
                      </a:r>
                    </a:p>
                  </a:txBody>
                  <a:tcPr/>
                </a:tc>
                <a:tc>
                  <a:txBody>
                    <a:bodyPr/>
                    <a:lstStyle/>
                    <a:p>
                      <a:r>
                        <a:rPr lang="en-US" dirty="0"/>
                        <a:t>Summer 2018 Results</a:t>
                      </a:r>
                    </a:p>
                  </a:txBody>
                  <a:tcPr/>
                </a:tc>
                <a:tc>
                  <a:txBody>
                    <a:bodyPr/>
                    <a:lstStyle/>
                    <a:p>
                      <a:pPr lvl="0">
                        <a:buNone/>
                      </a:pPr>
                      <a:r>
                        <a:rPr lang="en-US" dirty="0"/>
                        <a:t>Percent Change</a:t>
                      </a:r>
                    </a:p>
                  </a:txBody>
                  <a:tcPr/>
                </a:tc>
                <a:extLst>
                  <a:ext uri="{0D108BD9-81ED-4DB2-BD59-A6C34878D82A}">
                    <a16:rowId xmlns:a16="http://schemas.microsoft.com/office/drawing/2014/main" val="2681147004"/>
                  </a:ext>
                </a:extLst>
              </a:tr>
              <a:tr h="370840">
                <a:tc>
                  <a:txBody>
                    <a:bodyPr/>
                    <a:lstStyle/>
                    <a:p>
                      <a:pPr lvl="0">
                        <a:buNone/>
                      </a:pPr>
                      <a:r>
                        <a:rPr lang="en-US" dirty="0"/>
                        <a:t>Domestic Diversity</a:t>
                      </a:r>
                    </a:p>
                  </a:txBody>
                  <a:tcPr/>
                </a:tc>
                <a:tc>
                  <a:txBody>
                    <a:bodyPr/>
                    <a:lstStyle/>
                    <a:p>
                      <a:r>
                        <a:rPr lang="en-US" dirty="0"/>
                        <a:t>2.5/4 average</a:t>
                      </a:r>
                    </a:p>
                  </a:txBody>
                  <a:tcPr/>
                </a:tc>
                <a:tc>
                  <a:txBody>
                    <a:bodyPr/>
                    <a:lstStyle/>
                    <a:p>
                      <a:r>
                        <a:rPr lang="en-US" dirty="0"/>
                        <a:t>3.28/4 average</a:t>
                      </a:r>
                    </a:p>
                  </a:txBody>
                  <a:tcPr/>
                </a:tc>
                <a:tc>
                  <a:txBody>
                    <a:bodyPr/>
                    <a:lstStyle/>
                    <a:p>
                      <a:pPr lvl="0">
                        <a:buNone/>
                      </a:pPr>
                      <a:r>
                        <a:rPr lang="en-US" dirty="0"/>
                        <a:t>+ 31.2%</a:t>
                      </a:r>
                    </a:p>
                  </a:txBody>
                  <a:tcPr/>
                </a:tc>
                <a:extLst>
                  <a:ext uri="{0D108BD9-81ED-4DB2-BD59-A6C34878D82A}">
                    <a16:rowId xmlns:a16="http://schemas.microsoft.com/office/drawing/2014/main" val="25090178"/>
                  </a:ext>
                </a:extLst>
              </a:tr>
              <a:tr h="365448">
                <a:tc>
                  <a:txBody>
                    <a:bodyPr/>
                    <a:lstStyle/>
                    <a:p>
                      <a:pPr lvl="0">
                        <a:buNone/>
                      </a:pPr>
                      <a:r>
                        <a:rPr lang="en-US" sz="1800" b="0" i="0" u="none" strike="noStrike" noProof="0" dirty="0">
                          <a:solidFill>
                            <a:srgbClr val="000000"/>
                          </a:solidFill>
                          <a:latin typeface="Calibri"/>
                        </a:rPr>
                        <a:t>Global Diversity</a:t>
                      </a:r>
                    </a:p>
                  </a:txBody>
                  <a:tcPr/>
                </a:tc>
                <a:tc>
                  <a:txBody>
                    <a:bodyPr/>
                    <a:lstStyle/>
                    <a:p>
                      <a:r>
                        <a:rPr lang="en-US" dirty="0"/>
                        <a:t>2.22/4 average</a:t>
                      </a:r>
                    </a:p>
                  </a:txBody>
                  <a:tcPr/>
                </a:tc>
                <a:tc>
                  <a:txBody>
                    <a:bodyPr/>
                    <a:lstStyle/>
                    <a:p>
                      <a:r>
                        <a:rPr lang="en-US" dirty="0"/>
                        <a:t>3.17/4 average</a:t>
                      </a:r>
                    </a:p>
                  </a:txBody>
                  <a:tcPr/>
                </a:tc>
                <a:tc>
                  <a:txBody>
                    <a:bodyPr/>
                    <a:lstStyle/>
                    <a:p>
                      <a:pPr lvl="0">
                        <a:buNone/>
                      </a:pPr>
                      <a:r>
                        <a:rPr lang="en-US" dirty="0"/>
                        <a:t>+ 42.8%</a:t>
                      </a:r>
                    </a:p>
                  </a:txBody>
                  <a:tcPr/>
                </a:tc>
                <a:extLst>
                  <a:ext uri="{0D108BD9-81ED-4DB2-BD59-A6C34878D82A}">
                    <a16:rowId xmlns:a16="http://schemas.microsoft.com/office/drawing/2014/main" val="1356278614"/>
                  </a:ext>
                </a:extLst>
              </a:tr>
            </a:tbl>
          </a:graphicData>
        </a:graphic>
      </p:graphicFrame>
      <p:pic>
        <p:nvPicPr>
          <p:cNvPr id="10" name="Picture 9">
            <a:extLst>
              <a:ext uri="{FF2B5EF4-FFF2-40B4-BE49-F238E27FC236}">
                <a16:creationId xmlns:a16="http://schemas.microsoft.com/office/drawing/2014/main" id="{784F5229-BBBD-4D6F-8173-692AAFCC49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2773" y="4726709"/>
            <a:ext cx="3086100" cy="2057400"/>
          </a:xfrm>
          <a:prstGeom prst="rect">
            <a:avLst/>
          </a:prstGeom>
          <a:ln w="12700">
            <a:solidFill>
              <a:schemeClr val="tx1"/>
            </a:solidFill>
          </a:ln>
        </p:spPr>
      </p:pic>
    </p:spTree>
    <p:extLst>
      <p:ext uri="{BB962C8B-B14F-4D97-AF65-F5344CB8AC3E}">
        <p14:creationId xmlns:p14="http://schemas.microsoft.com/office/powerpoint/2010/main" val="2517173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06400" y="350982"/>
            <a:ext cx="9753600" cy="369332"/>
          </a:xfrm>
          <a:prstGeom prst="rect">
            <a:avLst/>
          </a:prstGeom>
          <a:noFill/>
        </p:spPr>
        <p:txBody>
          <a:bodyPr wrap="square" rtlCol="0">
            <a:spAutoFit/>
          </a:bodyPr>
          <a:lstStyle/>
          <a:p>
            <a:r>
              <a:rPr lang="en-US" dirty="0"/>
              <a:t>What’s next?</a:t>
            </a:r>
          </a:p>
        </p:txBody>
      </p:sp>
      <p:sp>
        <p:nvSpPr>
          <p:cNvPr id="2" name="TextBox 1">
            <a:extLst>
              <a:ext uri="{FF2B5EF4-FFF2-40B4-BE49-F238E27FC236}">
                <a16:creationId xmlns:a16="http://schemas.microsoft.com/office/drawing/2014/main" id="{5D5141B0-C81C-485F-9004-EDD9B72F1EAD}"/>
              </a:ext>
            </a:extLst>
          </p:cNvPr>
          <p:cNvSpPr txBox="1"/>
          <p:nvPr/>
        </p:nvSpPr>
        <p:spPr>
          <a:xfrm>
            <a:off x="797767" y="828869"/>
            <a:ext cx="8699240"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dirty="0">
                <a:cs typeface="Calibri"/>
              </a:rPr>
              <a:t>Understanding that cultural interaction is necessary for study abroad effectiveness </a:t>
            </a:r>
            <a:endParaRPr lang="en-US">
              <a:cs typeface="Calibri" panose="020F0502020204030204"/>
            </a:endParaRPr>
          </a:p>
          <a:p>
            <a:pPr marL="285750" indent="-285750">
              <a:buFont typeface="Wingdings"/>
              <a:buChar char="§"/>
            </a:pPr>
            <a:r>
              <a:rPr lang="en-US" dirty="0">
                <a:cs typeface="Calibri"/>
              </a:rPr>
              <a:t>Creating opportunities within current syllabi for international exposure</a:t>
            </a:r>
          </a:p>
          <a:p>
            <a:pPr marL="285750" indent="-285750">
              <a:buFont typeface="Wingdings"/>
              <a:buChar char="§"/>
            </a:pPr>
            <a:r>
              <a:rPr lang="en-US" dirty="0">
                <a:cs typeface="Calibri"/>
              </a:rPr>
              <a:t>Increase student integration within a community through educational immersion</a:t>
            </a:r>
          </a:p>
          <a:p>
            <a:pPr marL="285750" indent="-285750">
              <a:buFont typeface="Wingdings"/>
              <a:buChar char="§"/>
            </a:pPr>
            <a:r>
              <a:rPr lang="en-US" dirty="0">
                <a:cs typeface="Calibri"/>
              </a:rPr>
              <a:t>Informing students that cultural diversity encompasses more than a location visit</a:t>
            </a:r>
          </a:p>
        </p:txBody>
      </p:sp>
      <p:pic>
        <p:nvPicPr>
          <p:cNvPr id="3" name="Picture 5" descr="A person sitting on a bench&#10;&#10;Description generated with high confidence">
            <a:extLst>
              <a:ext uri="{FF2B5EF4-FFF2-40B4-BE49-F238E27FC236}">
                <a16:creationId xmlns:a16="http://schemas.microsoft.com/office/drawing/2014/main" id="{EE4E6255-6BB1-460D-9B94-1BADDEC1573D}"/>
              </a:ext>
            </a:extLst>
          </p:cNvPr>
          <p:cNvPicPr>
            <a:picLocks noChangeAspect="1"/>
          </p:cNvPicPr>
          <p:nvPr/>
        </p:nvPicPr>
        <p:blipFill>
          <a:blip r:embed="rId2"/>
          <a:stretch>
            <a:fillRect/>
          </a:stretch>
        </p:blipFill>
        <p:spPr>
          <a:xfrm rot="10800000">
            <a:off x="775855" y="2919846"/>
            <a:ext cx="3427268" cy="2576944"/>
          </a:xfrm>
          <a:prstGeom prst="rect">
            <a:avLst/>
          </a:prstGeom>
        </p:spPr>
      </p:pic>
      <p:pic>
        <p:nvPicPr>
          <p:cNvPr id="7" name="Picture 7" descr="A picture containing person, indoor, man&#10;&#10;Description generated with high confidence">
            <a:extLst>
              <a:ext uri="{FF2B5EF4-FFF2-40B4-BE49-F238E27FC236}">
                <a16:creationId xmlns:a16="http://schemas.microsoft.com/office/drawing/2014/main" id="{9D2D4CFD-AF49-4FBC-952F-61F5C12D7C8C}"/>
              </a:ext>
            </a:extLst>
          </p:cNvPr>
          <p:cNvPicPr>
            <a:picLocks noChangeAspect="1"/>
          </p:cNvPicPr>
          <p:nvPr/>
        </p:nvPicPr>
        <p:blipFill>
          <a:blip r:embed="rId3"/>
          <a:stretch>
            <a:fillRect/>
          </a:stretch>
        </p:blipFill>
        <p:spPr>
          <a:xfrm rot="10800000">
            <a:off x="4313161" y="2916967"/>
            <a:ext cx="3474893" cy="2594263"/>
          </a:xfrm>
          <a:prstGeom prst="rect">
            <a:avLst/>
          </a:prstGeom>
        </p:spPr>
      </p:pic>
      <p:pic>
        <p:nvPicPr>
          <p:cNvPr id="11" name="Picture 11" descr="A person standing in front of a brick wall&#10;&#10;Description generated with high confidence">
            <a:extLst>
              <a:ext uri="{FF2B5EF4-FFF2-40B4-BE49-F238E27FC236}">
                <a16:creationId xmlns:a16="http://schemas.microsoft.com/office/drawing/2014/main" id="{88FD13EC-F858-47B6-A378-120CAF375D46}"/>
              </a:ext>
            </a:extLst>
          </p:cNvPr>
          <p:cNvPicPr>
            <a:picLocks noChangeAspect="1"/>
          </p:cNvPicPr>
          <p:nvPr/>
        </p:nvPicPr>
        <p:blipFill>
          <a:blip r:embed="rId4"/>
          <a:stretch>
            <a:fillRect/>
          </a:stretch>
        </p:blipFill>
        <p:spPr>
          <a:xfrm rot="10800000">
            <a:off x="7928264" y="2919846"/>
            <a:ext cx="3479223" cy="2594263"/>
          </a:xfrm>
          <a:prstGeom prst="rect">
            <a:avLst/>
          </a:prstGeom>
        </p:spPr>
      </p:pic>
    </p:spTree>
    <p:extLst>
      <p:ext uri="{BB962C8B-B14F-4D97-AF65-F5344CB8AC3E}">
        <p14:creationId xmlns:p14="http://schemas.microsoft.com/office/powerpoint/2010/main" val="3432916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37</Words>
  <Application>Microsoft Office PowerPoint</Application>
  <PresentationFormat>Widescreen</PresentationFormat>
  <Paragraphs>9</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Savannah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Melanie</dc:creator>
  <cp:lastModifiedBy>Smith, Melanie</cp:lastModifiedBy>
  <cp:revision>810</cp:revision>
  <dcterms:created xsi:type="dcterms:W3CDTF">2019-01-23T18:06:43Z</dcterms:created>
  <dcterms:modified xsi:type="dcterms:W3CDTF">2019-02-21T14:54:10Z</dcterms:modified>
</cp:coreProperties>
</file>